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4F75-8194-458F-A83B-FC4CA4EFC1F5}" type="datetimeFigureOut">
              <a:rPr lang="en-CA" smtClean="0"/>
              <a:t>26/04/2017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89EB-0574-4D90-B146-9D6BCE79B83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5024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4F75-8194-458F-A83B-FC4CA4EFC1F5}" type="datetimeFigureOut">
              <a:rPr lang="en-CA" smtClean="0"/>
              <a:t>26/04/2017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89EB-0574-4D90-B146-9D6BCE79B83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7424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CEC4F75-8194-458F-A83B-FC4CA4EFC1F5}" type="datetimeFigureOut">
              <a:rPr lang="en-CA" smtClean="0"/>
              <a:t>26/04/2017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D3689EB-0574-4D90-B146-9D6BCE79B83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852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4F75-8194-458F-A83B-FC4CA4EFC1F5}" type="datetimeFigureOut">
              <a:rPr lang="en-CA" smtClean="0"/>
              <a:t>26/04/2017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89EB-0574-4D90-B146-9D6BCE79B83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259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EC4F75-8194-458F-A83B-FC4CA4EFC1F5}" type="datetimeFigureOut">
              <a:rPr lang="en-CA" smtClean="0"/>
              <a:t>26/04/2017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3689EB-0574-4D90-B146-9D6BCE79B83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4168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4F75-8194-458F-A83B-FC4CA4EFC1F5}" type="datetimeFigureOut">
              <a:rPr lang="en-CA" smtClean="0"/>
              <a:t>26/04/2017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89EB-0574-4D90-B146-9D6BCE79B83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721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4F75-8194-458F-A83B-FC4CA4EFC1F5}" type="datetimeFigureOut">
              <a:rPr lang="en-CA" smtClean="0"/>
              <a:t>26/04/2017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89EB-0574-4D90-B146-9D6BCE79B83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71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4F75-8194-458F-A83B-FC4CA4EFC1F5}" type="datetimeFigureOut">
              <a:rPr lang="en-CA" smtClean="0"/>
              <a:t>26/04/2017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89EB-0574-4D90-B146-9D6BCE79B83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7294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4F75-8194-458F-A83B-FC4CA4EFC1F5}" type="datetimeFigureOut">
              <a:rPr lang="en-CA" smtClean="0"/>
              <a:t>26/04/2017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89EB-0574-4D90-B146-9D6BCE79B83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536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4F75-8194-458F-A83B-FC4CA4EFC1F5}" type="datetimeFigureOut">
              <a:rPr lang="en-CA" smtClean="0"/>
              <a:t>26/04/2017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89EB-0574-4D90-B146-9D6BCE79B83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097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4F75-8194-458F-A83B-FC4CA4EFC1F5}" type="datetimeFigureOut">
              <a:rPr lang="en-CA" smtClean="0"/>
              <a:t>26/04/2017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689EB-0574-4D90-B146-9D6BCE79B83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959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CEC4F75-8194-458F-A83B-FC4CA4EFC1F5}" type="datetimeFigureOut">
              <a:rPr lang="en-CA" smtClean="0"/>
              <a:t>26/04/2017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D3689EB-0574-4D90-B146-9D6BCE79B83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85154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2464"/>
            <a:ext cx="12192000" cy="1739347"/>
          </a:xfrm>
        </p:spPr>
        <p:txBody>
          <a:bodyPr/>
          <a:lstStyle/>
          <a:p>
            <a:r>
              <a:rPr lang="fr-CA" dirty="0" smtClean="0">
                <a:solidFill>
                  <a:schemeClr val="tx1"/>
                </a:solidFill>
                <a:latin typeface="Berlin Sans FB" panose="020E0602020502020306" pitchFamily="34" charset="0"/>
              </a:rPr>
              <a:t>Le Judaïsme</a:t>
            </a:r>
            <a:endParaRPr lang="fr-CA" dirty="0">
              <a:solidFill>
                <a:schemeClr val="tx1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17675"/>
            <a:ext cx="12192000" cy="1309255"/>
          </a:xfrm>
        </p:spPr>
        <p:txBody>
          <a:bodyPr/>
          <a:lstStyle/>
          <a:p>
            <a:r>
              <a:rPr lang="en-CA" dirty="0" smtClean="0">
                <a:latin typeface="Berlin Sans FB" panose="020E0602020502020306" pitchFamily="34" charset="0"/>
              </a:rPr>
              <a:t>Par : Emalee et Kevin</a:t>
            </a:r>
            <a:endParaRPr lang="en-CA" dirty="0">
              <a:latin typeface="Berlin Sans FB" panose="020E0602020502020306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096070"/>
            <a:ext cx="1524000" cy="175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359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Berlin Sans FB" panose="020E0602020502020306" pitchFamily="34" charset="0"/>
              </a:rPr>
              <a:t>La menorah (menora)</a:t>
            </a:r>
            <a:endParaRPr lang="fr-CA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latin typeface="Berlin Sans FB" panose="020E0602020502020306" pitchFamily="34" charset="0"/>
              </a:rPr>
              <a:t>La menora est souvent en corrélation avec la nation d’Israël </a:t>
            </a:r>
            <a:r>
              <a:rPr lang="fr-CA" dirty="0" smtClean="0">
                <a:latin typeface="Berlin Sans FB" panose="020E0602020502020306" pitchFamily="34" charset="0"/>
              </a:rPr>
              <a:t>elle-même</a:t>
            </a:r>
          </a:p>
          <a:p>
            <a:pPr lvl="1"/>
            <a:r>
              <a:rPr lang="fr-CA" dirty="0">
                <a:latin typeface="Berlin Sans FB" panose="020E0602020502020306" pitchFamily="34" charset="0"/>
              </a:rPr>
              <a:t>L</a:t>
            </a:r>
            <a:r>
              <a:rPr lang="fr-CA" dirty="0" smtClean="0">
                <a:latin typeface="Berlin Sans FB" panose="020E0602020502020306" pitchFamily="34" charset="0"/>
              </a:rPr>
              <a:t>es </a:t>
            </a:r>
            <a:r>
              <a:rPr lang="fr-CA" dirty="0" smtClean="0">
                <a:latin typeface="Berlin Sans FB" panose="020E0602020502020306" pitchFamily="34" charset="0"/>
              </a:rPr>
              <a:t>flammes </a:t>
            </a:r>
            <a:r>
              <a:rPr lang="fr-CA" dirty="0" smtClean="0">
                <a:latin typeface="Berlin Sans FB" panose="020E0602020502020306" pitchFamily="34" charset="0"/>
              </a:rPr>
              <a:t>signifient </a:t>
            </a:r>
            <a:r>
              <a:rPr lang="fr-CA" dirty="0" smtClean="0">
                <a:latin typeface="Berlin Sans FB" panose="020E0602020502020306" pitchFamily="34" charset="0"/>
              </a:rPr>
              <a:t>le but de rendre l’Israël la « lumière vers les autres nations ».  </a:t>
            </a:r>
          </a:p>
          <a:p>
            <a:r>
              <a:rPr lang="fr-CA" dirty="0" smtClean="0">
                <a:latin typeface="Berlin Sans FB" panose="020E0602020502020306" pitchFamily="34" charset="0"/>
              </a:rPr>
              <a:t>La menora est utilisée dans les synagogues, mais une version avec six branches au lieu de sept est utilisée </a:t>
            </a:r>
            <a:r>
              <a:rPr lang="fr-CA" dirty="0" smtClean="0">
                <a:latin typeface="Berlin Sans FB" panose="020E0602020502020306" pitchFamily="34" charset="0"/>
              </a:rPr>
              <a:t>parfois.</a:t>
            </a:r>
          </a:p>
          <a:p>
            <a:pPr lvl="1"/>
            <a:r>
              <a:rPr lang="fr-CA" dirty="0" smtClean="0">
                <a:latin typeface="Berlin Sans FB" panose="020E0602020502020306" pitchFamily="34" charset="0"/>
              </a:rPr>
              <a:t>La raison c’est</a:t>
            </a:r>
            <a:r>
              <a:rPr lang="fr-CA" dirty="0" smtClean="0">
                <a:latin typeface="Berlin Sans FB" panose="020E0602020502020306" pitchFamily="34" charset="0"/>
              </a:rPr>
              <a:t> </a:t>
            </a:r>
            <a:r>
              <a:rPr lang="fr-CA" dirty="0" smtClean="0">
                <a:latin typeface="Berlin Sans FB" panose="020E0602020502020306" pitchFamily="34" charset="0"/>
              </a:rPr>
              <a:t>parce que la septième symbolise le temple de Salomon qui était détruit.</a:t>
            </a:r>
          </a:p>
          <a:p>
            <a:r>
              <a:rPr lang="fr-CA" dirty="0" smtClean="0">
                <a:latin typeface="Berlin Sans FB" panose="020E0602020502020306" pitchFamily="34" charset="0"/>
              </a:rPr>
              <a:t>Une version de la menora qui a neuve branches est utilisée pour </a:t>
            </a:r>
            <a:r>
              <a:rPr lang="fr-CA" dirty="0" smtClean="0">
                <a:latin typeface="Berlin Sans FB" panose="020E0602020502020306" pitchFamily="34" charset="0"/>
              </a:rPr>
              <a:t>l’Hanoukka.</a:t>
            </a:r>
          </a:p>
          <a:p>
            <a:pPr lvl="1"/>
            <a:r>
              <a:rPr lang="fr-CA" dirty="0">
                <a:latin typeface="Berlin Sans FB" panose="020E0602020502020306" pitchFamily="34" charset="0"/>
              </a:rPr>
              <a:t>L</a:t>
            </a:r>
            <a:r>
              <a:rPr lang="fr-CA" dirty="0" smtClean="0">
                <a:latin typeface="Berlin Sans FB" panose="020E0602020502020306" pitchFamily="34" charset="0"/>
              </a:rPr>
              <a:t>’Hanoukka </a:t>
            </a:r>
            <a:r>
              <a:rPr lang="fr-CA" dirty="0" smtClean="0">
                <a:latin typeface="Berlin Sans FB" panose="020E0602020502020306" pitchFamily="34" charset="0"/>
              </a:rPr>
              <a:t>commémore un miracle qu’une ration d’huile pour un jour était capable </a:t>
            </a:r>
            <a:r>
              <a:rPr lang="fr-CA" dirty="0">
                <a:latin typeface="Berlin Sans FB" panose="020E0602020502020306" pitchFamily="34" charset="0"/>
              </a:rPr>
              <a:t>de </a:t>
            </a:r>
            <a:r>
              <a:rPr lang="fr-CA" dirty="0" smtClean="0">
                <a:latin typeface="Berlin Sans FB" panose="020E0602020502020306" pitchFamily="34" charset="0"/>
              </a:rPr>
              <a:t>brûler une flamme pour huit jours.         </a:t>
            </a:r>
            <a:endParaRPr lang="fr-CA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162" y="179866"/>
            <a:ext cx="1347420" cy="158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662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Berlin Sans FB" panose="020E0602020502020306" pitchFamily="34" charset="0"/>
              </a:rPr>
              <a:t>La kippah (kippa)</a:t>
            </a:r>
            <a:endParaRPr lang="en-CA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latin typeface="Berlin Sans FB" panose="020E0602020502020306" pitchFamily="34" charset="0"/>
              </a:rPr>
              <a:t>La kippa est une casquette portée par les hommes juifs en priant.  </a:t>
            </a:r>
          </a:p>
          <a:p>
            <a:r>
              <a:rPr lang="fr-CA" dirty="0" smtClean="0">
                <a:latin typeface="Berlin Sans FB" panose="020E0602020502020306" pitchFamily="34" charset="0"/>
              </a:rPr>
              <a:t>Portant la kippa est une forme de respect pour Dieu et pour être attentif qu’ils sont en présence d’un et devant un être supérieur.         </a:t>
            </a:r>
            <a:endParaRPr lang="fr-CA" dirty="0">
              <a:latin typeface="Berlin Sans FB" panose="020E0602020502020306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690" y="268936"/>
            <a:ext cx="2990850" cy="152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471" y="3379317"/>
            <a:ext cx="5227529" cy="347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944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Berlin Sans FB" panose="020E0602020502020306" pitchFamily="34" charset="0"/>
              </a:rPr>
              <a:t>Le tétragramme</a:t>
            </a:r>
            <a:endParaRPr lang="en-CA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latin typeface="Berlin Sans FB" panose="020E0602020502020306" pitchFamily="34" charset="0"/>
              </a:rPr>
              <a:t>Le tétragramme est un groupe de quatre lettres </a:t>
            </a:r>
            <a:r>
              <a:rPr lang="fr-CA" dirty="0">
                <a:latin typeface="Berlin Sans FB" panose="020E0602020502020306" pitchFamily="34" charset="0"/>
              </a:rPr>
              <a:t>qui </a:t>
            </a:r>
            <a:r>
              <a:rPr lang="fr-CA" dirty="0" smtClean="0">
                <a:latin typeface="Berlin Sans FB" panose="020E0602020502020306" pitchFamily="34" charset="0"/>
              </a:rPr>
              <a:t>représentent le nom de Dieu.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La </a:t>
            </a:r>
            <a:r>
              <a:rPr lang="fr-CA" dirty="0" smtClean="0">
                <a:latin typeface="Berlin Sans FB" panose="020E0602020502020306" pitchFamily="34" charset="0"/>
              </a:rPr>
              <a:t>seule personne qui savait comment le prononcer et qui pouvait le dire était le </a:t>
            </a:r>
            <a:r>
              <a:rPr lang="fr-CA" dirty="0">
                <a:latin typeface="Berlin Sans FB" panose="020E0602020502020306" pitchFamily="34" charset="0"/>
              </a:rPr>
              <a:t>grand </a:t>
            </a:r>
            <a:r>
              <a:rPr lang="fr-CA" dirty="0" smtClean="0">
                <a:latin typeface="Berlin Sans FB" panose="020E0602020502020306" pitchFamily="34" charset="0"/>
              </a:rPr>
              <a:t>prêtre, qui était la fonctionnaire religieuse juive jusqu’à la destruction du temple à Jérusalem en 70 </a:t>
            </a:r>
            <a:r>
              <a:rPr lang="fr-CA" dirty="0">
                <a:latin typeface="Berlin Sans FB" panose="020E0602020502020306" pitchFamily="34" charset="0"/>
              </a:rPr>
              <a:t>de notre </a:t>
            </a:r>
            <a:r>
              <a:rPr lang="fr-CA" dirty="0" smtClean="0">
                <a:latin typeface="Berlin Sans FB" panose="020E0602020502020306" pitchFamily="34" charset="0"/>
              </a:rPr>
              <a:t>ère.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Parce</a:t>
            </a:r>
            <a:r>
              <a:rPr lang="fr-CA" dirty="0" smtClean="0">
                <a:latin typeface="Berlin Sans FB" panose="020E0602020502020306" pitchFamily="34" charset="0"/>
              </a:rPr>
              <a:t> que ces lettres se translitèrent aux lettres « YHWH », les témoins de Jéhovah pensent que le nom de Dieu est « Jéhovah ».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287" y="284176"/>
            <a:ext cx="3875759" cy="149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595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Berlin Sans FB" panose="020E0602020502020306" pitchFamily="34" charset="0"/>
              </a:rPr>
              <a:t>Les références bibliographiques</a:t>
            </a:r>
            <a:endParaRPr lang="fr-CA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1100" dirty="0"/>
              <a:t>Penney, Sue. </a:t>
            </a:r>
            <a:r>
              <a:rPr lang="en-CA" sz="1100" i="1" dirty="0"/>
              <a:t>Judaism</a:t>
            </a:r>
            <a:r>
              <a:rPr lang="en-CA" sz="1100" dirty="0"/>
              <a:t>. Oxford: Heinemann, 1999. Print. </a:t>
            </a:r>
            <a:endParaRPr lang="en-CA" sz="1100" dirty="0" smtClean="0"/>
          </a:p>
          <a:p>
            <a:r>
              <a:rPr lang="en-CA" sz="1100" dirty="0" smtClean="0"/>
              <a:t>Thompson, N. </a:t>
            </a:r>
            <a:r>
              <a:rPr lang="en-CA" sz="1100" i="1" dirty="0" smtClean="0"/>
              <a:t>Duotang.</a:t>
            </a:r>
            <a:r>
              <a:rPr lang="en-CA" sz="1100" dirty="0" smtClean="0"/>
              <a:t> 2017. Print</a:t>
            </a:r>
          </a:p>
          <a:p>
            <a:r>
              <a:rPr lang="en-CA" sz="1100" dirty="0"/>
              <a:t>"Votre Judaïsme." </a:t>
            </a:r>
            <a:r>
              <a:rPr lang="en-CA" sz="1100" i="1" dirty="0"/>
              <a:t>Aish.fr - Votre Judaïsme.</a:t>
            </a:r>
            <a:r>
              <a:rPr lang="en-CA" sz="1100" dirty="0"/>
              <a:t> N.p., n.d. Web. 10 Apr. 2017. </a:t>
            </a:r>
          </a:p>
          <a:p>
            <a:r>
              <a:rPr lang="fr-FR" sz="1100" dirty="0"/>
              <a:t>OUAKNINE, ESTHER BENAIM. </a:t>
            </a:r>
            <a:r>
              <a:rPr lang="fr-FR" sz="1100" i="1" dirty="0"/>
              <a:t>LE JUDAISME</a:t>
            </a:r>
            <a:r>
              <a:rPr lang="fr-FR" sz="1100" dirty="0"/>
              <a:t>. LAMONTAGNE, DENISE.: n.p., n.d. Print. </a:t>
            </a:r>
            <a:endParaRPr lang="fr-FR" sz="1100" dirty="0" smtClean="0"/>
          </a:p>
          <a:p>
            <a:r>
              <a:rPr lang="en-CA" sz="1100" i="1" dirty="0"/>
              <a:t>Menorah.org</a:t>
            </a:r>
            <a:r>
              <a:rPr lang="en-CA" sz="1100" dirty="0"/>
              <a:t>. N.p., n.d. Web. 10 Apr. 2017. </a:t>
            </a:r>
            <a:endParaRPr lang="en-CA" sz="1100" dirty="0" smtClean="0"/>
          </a:p>
          <a:p>
            <a:r>
              <a:rPr lang="en-CA" sz="1100" dirty="0"/>
              <a:t>Corona, Laurel. </a:t>
            </a:r>
            <a:r>
              <a:rPr lang="en-CA" sz="1100" i="1" dirty="0"/>
              <a:t>Judaism</a:t>
            </a:r>
            <a:r>
              <a:rPr lang="en-CA" sz="1100" dirty="0"/>
              <a:t>. San Diego, CA: Lucent , 2003. Print. </a:t>
            </a:r>
            <a:endParaRPr lang="en-CA" sz="1100" dirty="0" smtClean="0"/>
          </a:p>
          <a:p>
            <a:r>
              <a:rPr lang="en-CA" sz="1100" dirty="0"/>
              <a:t>"Judaism 101: What Is Judaism?" </a:t>
            </a:r>
            <a:r>
              <a:rPr lang="en-CA" sz="1100" i="1" dirty="0"/>
              <a:t>Judaism 101: What Is Judaism?</a:t>
            </a:r>
            <a:r>
              <a:rPr lang="en-CA" sz="1100" dirty="0"/>
              <a:t> N.p., n.d. Web. 10 Apr. 2017. </a:t>
            </a:r>
            <a:endParaRPr lang="en-CA" sz="1100" dirty="0" smtClean="0"/>
          </a:p>
          <a:p>
            <a:r>
              <a:rPr lang="en-CA" sz="1100" dirty="0"/>
              <a:t>"What is Judaism?" </a:t>
            </a:r>
            <a:r>
              <a:rPr lang="en-CA" sz="1100" i="1" dirty="0"/>
              <a:t>Jewish Online Museum</a:t>
            </a:r>
            <a:r>
              <a:rPr lang="en-CA" sz="1100" dirty="0"/>
              <a:t>. N.p., n.d. Web. 10 Apr. 2017. </a:t>
            </a:r>
            <a:endParaRPr lang="en-CA" sz="1100" dirty="0" smtClean="0"/>
          </a:p>
          <a:p>
            <a:r>
              <a:rPr lang="en-CA" sz="1100" dirty="0"/>
              <a:t>"Judaism 101: What Do Jews Believe?" </a:t>
            </a:r>
            <a:r>
              <a:rPr lang="en-CA" sz="1100" i="1" dirty="0"/>
              <a:t>Judaism 101: What Do Jews Believe?</a:t>
            </a:r>
            <a:r>
              <a:rPr lang="en-CA" sz="1100" dirty="0"/>
              <a:t> N.p., n.d. Web. 11 Apr. 2017</a:t>
            </a:r>
            <a:r>
              <a:rPr lang="en-CA" sz="1100" dirty="0" smtClean="0"/>
              <a:t>.</a:t>
            </a:r>
          </a:p>
          <a:p>
            <a:r>
              <a:rPr lang="en-CA" sz="1100" dirty="0"/>
              <a:t>"Vital Statistics." </a:t>
            </a:r>
            <a:r>
              <a:rPr lang="en-CA" sz="1100" i="1" dirty="0"/>
              <a:t>Latest Population Statistics for Israel</a:t>
            </a:r>
            <a:r>
              <a:rPr lang="en-CA" sz="1100" dirty="0"/>
              <a:t>. N.p., n.d. Web. 11 Apr. 2017. </a:t>
            </a:r>
          </a:p>
          <a:p>
            <a:r>
              <a:rPr lang="en-CA" sz="1100" dirty="0"/>
              <a:t> "Judaism Judaism fast facts and introduction." </a:t>
            </a:r>
            <a:r>
              <a:rPr lang="en-CA" sz="1100" i="1" dirty="0"/>
              <a:t>Judaism - ReligionFacts</a:t>
            </a:r>
            <a:r>
              <a:rPr lang="en-CA" sz="1100" dirty="0"/>
              <a:t>. N.p., 05 Mar. 2017. Web. 11 Apr. 2017. </a:t>
            </a:r>
            <a:endParaRPr lang="en-CA" sz="1100" dirty="0" smtClean="0"/>
          </a:p>
          <a:p>
            <a:r>
              <a:rPr lang="en-US" sz="1100" dirty="0"/>
              <a:t>"Ancient Jewish History." The Menorah. N.p., n.d. Web. </a:t>
            </a:r>
            <a:r>
              <a:rPr lang="en-US" sz="1100" dirty="0" smtClean="0"/>
              <a:t>11 </a:t>
            </a:r>
            <a:r>
              <a:rPr lang="en-US" sz="1100" dirty="0"/>
              <a:t>Apr. 2017</a:t>
            </a:r>
            <a:r>
              <a:rPr lang="en-US" sz="1100" dirty="0" smtClean="0"/>
              <a:t>.</a:t>
            </a:r>
          </a:p>
          <a:p>
            <a:r>
              <a:rPr lang="en-CA" sz="1100" dirty="0"/>
              <a:t>Rozovsky, Lorne. "The Kippah (Skullcap)." Mitzvahs &amp; Traditions. N.p., n.d. Web. </a:t>
            </a:r>
            <a:r>
              <a:rPr lang="en-CA" sz="1100" dirty="0" smtClean="0"/>
              <a:t>11 </a:t>
            </a:r>
            <a:r>
              <a:rPr lang="en-CA" sz="1100" dirty="0"/>
              <a:t>Apr. 2017</a:t>
            </a:r>
            <a:r>
              <a:rPr lang="en-CA" sz="1100" dirty="0" smtClean="0"/>
              <a:t>.</a:t>
            </a:r>
          </a:p>
          <a:p>
            <a:r>
              <a:rPr lang="en-US" sz="1100" dirty="0"/>
              <a:t>"The Tetragrammaton and the Divine Name in the Hebrew Scriptures | NWT." JW.ORG. N.p., n.d. Web. 19 Apr. 2017.</a:t>
            </a:r>
            <a:endParaRPr lang="en-CA" sz="1100" dirty="0" smtClean="0"/>
          </a:p>
          <a:p>
            <a:endParaRPr lang="en-CA" sz="1100" dirty="0"/>
          </a:p>
          <a:p>
            <a:endParaRPr lang="en-CA" sz="1100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2453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Berlin Sans FB" panose="020E0602020502020306" pitchFamily="34" charset="0"/>
              </a:rPr>
              <a:t>C’est quoi, le judaïsme ?</a:t>
            </a:r>
            <a:endParaRPr lang="fr-CA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>
                <a:latin typeface="Berlin Sans FB" panose="020E0602020502020306" pitchFamily="34" charset="0"/>
              </a:rPr>
              <a:t>Le judaïsme c’est une religion </a:t>
            </a:r>
            <a:r>
              <a:rPr lang="fr-CA" dirty="0" smtClean="0">
                <a:latin typeface="Berlin Sans FB" panose="020E0602020502020306" pitchFamily="34" charset="0"/>
              </a:rPr>
              <a:t>monothéiste.</a:t>
            </a:r>
          </a:p>
          <a:p>
            <a:pPr lvl="1"/>
            <a:r>
              <a:rPr lang="fr-CA" dirty="0" smtClean="0">
                <a:latin typeface="Berlin Sans FB" panose="020E0602020502020306" pitchFamily="34" charset="0"/>
              </a:rPr>
              <a:t>Monothéiste : croit en seulement un Dieu</a:t>
            </a:r>
            <a:endParaRPr lang="fr-CA" dirty="0" smtClean="0">
              <a:latin typeface="Berlin Sans FB" panose="020E0602020502020306" pitchFamily="34" charset="0"/>
            </a:endParaRPr>
          </a:p>
          <a:p>
            <a:r>
              <a:rPr lang="fr-CA" dirty="0" smtClean="0">
                <a:latin typeface="Berlin Sans FB" panose="020E0602020502020306" pitchFamily="34" charset="0"/>
              </a:rPr>
              <a:t>Est concentré </a:t>
            </a:r>
            <a:r>
              <a:rPr lang="fr-CA" dirty="0" smtClean="0">
                <a:latin typeface="Berlin Sans FB" panose="020E0602020502020306" pitchFamily="34" charset="0"/>
              </a:rPr>
              <a:t>sur l’idée générale de la Torah, le livre saint juif.  </a:t>
            </a:r>
          </a:p>
          <a:p>
            <a:r>
              <a:rPr lang="fr-CA" dirty="0" smtClean="0">
                <a:latin typeface="Berlin Sans FB" panose="020E0602020502020306" pitchFamily="34" charset="0"/>
              </a:rPr>
              <a:t>Il n’y existe pas une liste explicite des croyances juives, car les Juifs pensent que les actions sont bien plus importantes que les </a:t>
            </a:r>
            <a:r>
              <a:rPr lang="fr-CA" dirty="0" smtClean="0">
                <a:latin typeface="Berlin Sans FB" panose="020E0602020502020306" pitchFamily="34" charset="0"/>
              </a:rPr>
              <a:t>croyances.</a:t>
            </a:r>
          </a:p>
          <a:p>
            <a:r>
              <a:rPr lang="fr-CA" dirty="0" smtClean="0">
                <a:latin typeface="Berlin Sans FB" panose="020E0602020502020306" pitchFamily="34" charset="0"/>
              </a:rPr>
              <a:t>En général </a:t>
            </a:r>
            <a:r>
              <a:rPr lang="fr-CA" dirty="0">
                <a:latin typeface="Berlin Sans FB" panose="020E0602020502020306" pitchFamily="34" charset="0"/>
              </a:rPr>
              <a:t>les Juifs croient que Dieu existe, est unique et éternel</a:t>
            </a:r>
            <a:r>
              <a:rPr lang="fr-CA" dirty="0" smtClean="0">
                <a:latin typeface="Berlin Sans FB" panose="020E0602020502020306" pitchFamily="34" charset="0"/>
              </a:rPr>
              <a:t>.</a:t>
            </a:r>
            <a:endParaRPr lang="fr-CA" dirty="0" smtClean="0">
              <a:latin typeface="Berlin Sans FB" panose="020E0602020502020306" pitchFamily="34" charset="0"/>
            </a:endParaRPr>
          </a:p>
          <a:p>
            <a:r>
              <a:rPr lang="fr-CA" dirty="0" smtClean="0">
                <a:latin typeface="Berlin Sans FB" panose="020E0602020502020306" pitchFamily="34" charset="0"/>
              </a:rPr>
              <a:t>Actuellement, il y a 14 000 000 personnes autour du monde qui se soutiennent eux-m</a:t>
            </a:r>
            <a:r>
              <a:rPr lang="en-CA" b="1" dirty="0" smtClean="0"/>
              <a:t>ê</a:t>
            </a:r>
            <a:r>
              <a:rPr lang="fr-CA" dirty="0">
                <a:latin typeface="Berlin Sans FB" panose="020E0602020502020306" pitchFamily="34" charset="0"/>
              </a:rPr>
              <a:t>mes comme </a:t>
            </a:r>
            <a:r>
              <a:rPr lang="fr-CA" dirty="0" smtClean="0">
                <a:latin typeface="Berlin Sans FB" panose="020E0602020502020306" pitchFamily="34" charset="0"/>
              </a:rPr>
              <a:t>juif.</a:t>
            </a:r>
          </a:p>
          <a:p>
            <a:pPr lvl="1"/>
            <a:r>
              <a:rPr lang="fr-CA" dirty="0" smtClean="0">
                <a:latin typeface="Berlin Sans FB" panose="020E0602020502020306" pitchFamily="34" charset="0"/>
              </a:rPr>
              <a:t>Il y a environ 6 </a:t>
            </a:r>
            <a:r>
              <a:rPr lang="fr-CA" dirty="0">
                <a:latin typeface="Berlin Sans FB" panose="020E0602020502020306" pitchFamily="34" charset="0"/>
              </a:rPr>
              <a:t>450 000 </a:t>
            </a:r>
            <a:r>
              <a:rPr lang="fr-CA" dirty="0" smtClean="0">
                <a:latin typeface="Berlin Sans FB" panose="020E0602020502020306" pitchFamily="34" charset="0"/>
              </a:rPr>
              <a:t>juifs en </a:t>
            </a:r>
            <a:r>
              <a:rPr lang="fr-CA" dirty="0">
                <a:latin typeface="Berlin Sans FB" panose="020E0602020502020306" pitchFamily="34" charset="0"/>
              </a:rPr>
              <a:t>Israël</a:t>
            </a:r>
            <a:r>
              <a:rPr lang="fr-CA" dirty="0" smtClean="0">
                <a:latin typeface="Berlin Sans FB" panose="020E0602020502020306" pitchFamily="34" charset="0"/>
              </a:rPr>
              <a:t>.</a:t>
            </a:r>
            <a:endParaRPr lang="fr-CA" dirty="0" smtClean="0">
              <a:latin typeface="Berlin Sans FB" panose="020E0602020502020306" pitchFamily="34" charset="0"/>
            </a:endParaRPr>
          </a:p>
          <a:p>
            <a:r>
              <a:rPr lang="fr-CA" dirty="0" smtClean="0">
                <a:latin typeface="Berlin Sans FB" panose="020E0602020502020306" pitchFamily="34" charset="0"/>
              </a:rPr>
              <a:t>Contrairement </a:t>
            </a:r>
            <a:r>
              <a:rPr lang="fr-CA" dirty="0" smtClean="0">
                <a:latin typeface="Berlin Sans FB" panose="020E0602020502020306" pitchFamily="34" charset="0"/>
              </a:rPr>
              <a:t>au christianisme, le judaïsme ne considère pas Jésus divin.</a:t>
            </a:r>
          </a:p>
        </p:txBody>
      </p:sp>
    </p:spTree>
    <p:extLst>
      <p:ext uri="{BB962C8B-B14F-4D97-AF65-F5344CB8AC3E}">
        <p14:creationId xmlns:p14="http://schemas.microsoft.com/office/powerpoint/2010/main" val="2482879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Berlin Sans FB" panose="020E0602020502020306" pitchFamily="34" charset="0"/>
              </a:rPr>
              <a:t>L’ancien testament</a:t>
            </a:r>
            <a:endParaRPr lang="fr-CA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latin typeface="Berlin Sans FB" panose="020E0602020502020306" pitchFamily="34" charset="0"/>
              </a:rPr>
              <a:t>Au lieu de « l’ancien testament », les Juifs l’appellent « tanakh ».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L’</a:t>
            </a:r>
            <a:r>
              <a:rPr lang="fr-CA" dirty="0" smtClean="0">
                <a:latin typeface="Berlin Sans FB" panose="020E0602020502020306" pitchFamily="34" charset="0"/>
              </a:rPr>
              <a:t>ancien testament est la première partie de la bible et contient 23 livres d’un total de 532 pages. </a:t>
            </a:r>
            <a:endParaRPr lang="fr-CA" dirty="0" smtClean="0">
              <a:latin typeface="Berlin Sans FB" panose="020E0602020502020306" pitchFamily="34" charset="0"/>
            </a:endParaRPr>
          </a:p>
          <a:p>
            <a:r>
              <a:rPr lang="fr-CA" dirty="0" smtClean="0">
                <a:latin typeface="Berlin Sans FB" panose="020E0602020502020306" pitchFamily="34" charset="0"/>
              </a:rPr>
              <a:t>Les </a:t>
            </a:r>
            <a:r>
              <a:rPr lang="fr-CA" dirty="0" smtClean="0">
                <a:latin typeface="Berlin Sans FB" panose="020E0602020502020306" pitchFamily="34" charset="0"/>
              </a:rPr>
              <a:t>Juifs n’incluent pas le nouveau testament chrétien comme partie du tanakh.</a:t>
            </a:r>
          </a:p>
          <a:p>
            <a:r>
              <a:rPr lang="fr-CA" dirty="0" smtClean="0">
                <a:latin typeface="Berlin Sans FB" panose="020E0602020502020306" pitchFamily="34" charset="0"/>
              </a:rPr>
              <a:t>L’ancien testament raconte une vieille collection des histoires avant Jésus-Christ, principalement les aventures d’Abraham et ses descendants.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4498"/>
            <a:ext cx="3308465" cy="235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994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Berlin Sans FB" panose="020E0602020502020306" pitchFamily="34" charset="0"/>
              </a:rPr>
              <a:t>Abraham, Isaac et Jacob</a:t>
            </a:r>
            <a:endParaRPr lang="en-CA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latin typeface="Berlin Sans FB" panose="020E0602020502020306" pitchFamily="34" charset="0"/>
              </a:rPr>
              <a:t>Tous les Juifs sont les descendants d’Abraham, le fondateur de Judaïsme, mais aussi un adepte de Dieu. </a:t>
            </a:r>
          </a:p>
          <a:p>
            <a:r>
              <a:rPr lang="fr-CA" dirty="0" smtClean="0">
                <a:latin typeface="Berlin Sans FB" panose="020E0602020502020306" pitchFamily="34" charset="0"/>
              </a:rPr>
              <a:t>Isaac est le fils d’Abraham, et Jacob est le fils d’Isaac.  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Abraham et </a:t>
            </a:r>
            <a:r>
              <a:rPr lang="fr-CA" dirty="0" smtClean="0">
                <a:latin typeface="Berlin Sans FB" panose="020E0602020502020306" pitchFamily="34" charset="0"/>
              </a:rPr>
              <a:t>ses descendants ont suivi des règles pour la vie entière, où ils sont rémunérés après la mort pour ce qu’ils ont fait durant leur vie. </a:t>
            </a:r>
          </a:p>
          <a:p>
            <a:r>
              <a:rPr lang="fr-CA" dirty="0" smtClean="0">
                <a:latin typeface="Berlin Sans FB" panose="020E0602020502020306" pitchFamily="34" charset="0"/>
              </a:rPr>
              <a:t>L’ancien testament dépeint les aventures d’Abraham et sa famille, incluant leur voyage en Égypte et la sècheresse au pays de Canaan.   </a:t>
            </a:r>
            <a:endParaRPr lang="fr-CA" dirty="0">
              <a:latin typeface="Berlin Sans FB" panose="020E0602020502020306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725" y="4343400"/>
            <a:ext cx="181927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77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Berlin Sans FB" panose="020E0602020502020306" pitchFamily="34" charset="0"/>
              </a:rPr>
              <a:t>La circoncision</a:t>
            </a:r>
            <a:endParaRPr lang="fr-CA" dirty="0">
              <a:latin typeface="Berlin Sans FB" panose="020E0602020502020306" pitchFamily="34" charset="0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119" y="269125"/>
            <a:ext cx="2289880" cy="1523811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693" y="4563550"/>
            <a:ext cx="3436306" cy="229445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latin typeface="Berlin Sans FB" panose="020E0602020502020306" pitchFamily="34" charset="0"/>
              </a:rPr>
              <a:t>La circoncision est l’acte d’enlèvement du prépuce d’un </a:t>
            </a:r>
            <a:r>
              <a:rPr lang="fr-CA" dirty="0" smtClean="0">
                <a:latin typeface="Berlin Sans FB" panose="020E0602020502020306" pitchFamily="34" charset="0"/>
              </a:rPr>
              <a:t>garçon.</a:t>
            </a:r>
          </a:p>
          <a:p>
            <a:pPr lvl="1"/>
            <a:r>
              <a:rPr lang="fr-CA" dirty="0">
                <a:latin typeface="Berlin Sans FB" panose="020E0602020502020306" pitchFamily="34" charset="0"/>
              </a:rPr>
              <a:t>T</a:t>
            </a:r>
            <a:r>
              <a:rPr lang="fr-CA" dirty="0" smtClean="0">
                <a:latin typeface="Berlin Sans FB" panose="020E0602020502020306" pitchFamily="34" charset="0"/>
              </a:rPr>
              <a:t>ypiquement </a:t>
            </a:r>
            <a:r>
              <a:rPr lang="fr-CA" dirty="0">
                <a:latin typeface="Berlin Sans FB" panose="020E0602020502020306" pitchFamily="34" charset="0"/>
              </a:rPr>
              <a:t>fait quand ils sont très jeunes. </a:t>
            </a:r>
            <a:endParaRPr lang="fr-CA" dirty="0" smtClean="0">
              <a:latin typeface="Berlin Sans FB" panose="020E0602020502020306" pitchFamily="34" charset="0"/>
            </a:endParaRPr>
          </a:p>
          <a:p>
            <a:r>
              <a:rPr lang="fr-CA" dirty="0" smtClean="0">
                <a:latin typeface="Berlin Sans FB" panose="020E0602020502020306" pitchFamily="34" charset="0"/>
              </a:rPr>
              <a:t>Pour </a:t>
            </a:r>
            <a:r>
              <a:rPr lang="fr-CA" dirty="0" smtClean="0">
                <a:latin typeface="Berlin Sans FB" panose="020E0602020502020306" pitchFamily="34" charset="0"/>
              </a:rPr>
              <a:t>les Juifs, la circoncision représente l’alliance entre Dieu </a:t>
            </a:r>
            <a:r>
              <a:rPr lang="fr-CA" dirty="0" smtClean="0">
                <a:latin typeface="Berlin Sans FB" panose="020E0602020502020306" pitchFamily="34" charset="0"/>
              </a:rPr>
              <a:t>eux-mêmes.</a:t>
            </a:r>
          </a:p>
          <a:p>
            <a:pPr lvl="1"/>
            <a:r>
              <a:rPr lang="fr-CA" dirty="0" smtClean="0">
                <a:latin typeface="Berlin Sans FB" panose="020E0602020502020306" pitchFamily="34" charset="0"/>
              </a:rPr>
              <a:t> </a:t>
            </a:r>
            <a:r>
              <a:rPr lang="fr-CA" dirty="0">
                <a:latin typeface="Berlin Sans FB" panose="020E0602020502020306" pitchFamily="34" charset="0"/>
              </a:rPr>
              <a:t>C</a:t>
            </a:r>
            <a:r>
              <a:rPr lang="fr-CA" dirty="0" smtClean="0">
                <a:latin typeface="Berlin Sans FB" panose="020E0602020502020306" pitchFamily="34" charset="0"/>
              </a:rPr>
              <a:t>’est </a:t>
            </a:r>
            <a:r>
              <a:rPr lang="fr-CA" dirty="0">
                <a:latin typeface="Berlin Sans FB" panose="020E0602020502020306" pitchFamily="34" charset="0"/>
              </a:rPr>
              <a:t>parfois perçu comme une mesure hygiénique</a:t>
            </a:r>
            <a:r>
              <a:rPr lang="fr-CA" dirty="0" smtClean="0">
                <a:latin typeface="Berlin Sans FB" panose="020E0602020502020306" pitchFamily="34" charset="0"/>
              </a:rPr>
              <a:t>.</a:t>
            </a:r>
            <a:endParaRPr lang="fr-CA" dirty="0" smtClean="0">
              <a:latin typeface="Berlin Sans FB" panose="020E0602020502020306" pitchFamily="34" charset="0"/>
            </a:endParaRPr>
          </a:p>
          <a:p>
            <a:r>
              <a:rPr lang="fr-CA" dirty="0" smtClean="0">
                <a:latin typeface="Berlin Sans FB" panose="020E0602020502020306" pitchFamily="34" charset="0"/>
              </a:rPr>
              <a:t>Il </a:t>
            </a:r>
            <a:r>
              <a:rPr lang="fr-CA" dirty="0" smtClean="0">
                <a:latin typeface="Berlin Sans FB" panose="020E0602020502020306" pitchFamily="34" charset="0"/>
              </a:rPr>
              <a:t>y a plusieurs bienfaits présumés sur la santé que viennent de la circoncision, comme le risque diminué du cancer.                      </a:t>
            </a:r>
            <a:endParaRPr lang="fr-CA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960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Berlin Sans FB" panose="020E0602020502020306" pitchFamily="34" charset="0"/>
              </a:rPr>
              <a:t>La Bar/Bat mitsva (Mitzvah)</a:t>
            </a:r>
            <a:endParaRPr lang="en-CA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latin typeface="Berlin Sans FB" panose="020E0602020502020306" pitchFamily="34" charset="0"/>
              </a:rPr>
              <a:t>En idéologie juive, devenir une bar mitzvah ou une bat mitsvah c’est </a:t>
            </a:r>
            <a:r>
              <a:rPr lang="fr-CA" dirty="0">
                <a:latin typeface="Berlin Sans FB" panose="020E0602020502020306" pitchFamily="34" charset="0"/>
              </a:rPr>
              <a:t>à </a:t>
            </a:r>
            <a:r>
              <a:rPr lang="fr-CA" dirty="0" smtClean="0">
                <a:latin typeface="Berlin Sans FB" panose="020E0602020502020306" pitchFamily="34" charset="0"/>
              </a:rPr>
              <a:t>devenir une personne responsable de ses actions.</a:t>
            </a:r>
          </a:p>
          <a:p>
            <a:r>
              <a:rPr lang="fr-CA" dirty="0" smtClean="0">
                <a:latin typeface="Berlin Sans FB" panose="020E0602020502020306" pitchFamily="34" charset="0"/>
              </a:rPr>
              <a:t>Un garçon juif devient une bar mitzvah à l'âge de 13 </a:t>
            </a:r>
            <a:r>
              <a:rPr lang="fr-CA" dirty="0" smtClean="0">
                <a:latin typeface="Berlin Sans FB" panose="020E0602020502020306" pitchFamily="34" charset="0"/>
              </a:rPr>
              <a:t>ans.</a:t>
            </a:r>
          </a:p>
          <a:p>
            <a:r>
              <a:rPr lang="fr-CA" dirty="0" smtClean="0">
                <a:latin typeface="Berlin Sans FB" panose="020E0602020502020306" pitchFamily="34" charset="0"/>
              </a:rPr>
              <a:t>Une fille </a:t>
            </a:r>
            <a:r>
              <a:rPr lang="fr-CA" dirty="0">
                <a:latin typeface="Berlin Sans FB" panose="020E0602020502020306" pitchFamily="34" charset="0"/>
              </a:rPr>
              <a:t>juive devient une bat </a:t>
            </a:r>
            <a:r>
              <a:rPr lang="fr-CA" dirty="0" err="1">
                <a:latin typeface="Berlin Sans FB" panose="020E0602020502020306" pitchFamily="34" charset="0"/>
              </a:rPr>
              <a:t>mitzvah</a:t>
            </a:r>
            <a:r>
              <a:rPr lang="fr-CA" dirty="0">
                <a:latin typeface="Berlin Sans FB" panose="020E0602020502020306" pitchFamily="34" charset="0"/>
              </a:rPr>
              <a:t> à l'âge de 12 ou 13 ans, selon leur dénomination</a:t>
            </a:r>
            <a:r>
              <a:rPr lang="fr-CA" dirty="0" smtClean="0">
                <a:latin typeface="Berlin Sans FB" panose="020E0602020502020306" pitchFamily="34" charset="0"/>
              </a:rPr>
              <a:t>.</a:t>
            </a:r>
            <a:endParaRPr lang="fr-CA" dirty="0" smtClean="0">
              <a:latin typeface="Berlin Sans FB" panose="020E0602020502020306" pitchFamily="34" charset="0"/>
            </a:endParaRPr>
          </a:p>
          <a:p>
            <a:r>
              <a:rPr lang="fr-CA" dirty="0" smtClean="0">
                <a:latin typeface="Berlin Sans FB" panose="020E0602020502020306" pitchFamily="34" charset="0"/>
              </a:rPr>
              <a:t>Veut </a:t>
            </a:r>
            <a:r>
              <a:rPr lang="fr-CA" dirty="0" smtClean="0">
                <a:latin typeface="Berlin Sans FB" panose="020E0602020502020306" pitchFamily="34" charset="0"/>
              </a:rPr>
              <a:t>dire « un (e) fils/fille du commandement » en araméen.</a:t>
            </a:r>
          </a:p>
          <a:p>
            <a:r>
              <a:rPr lang="fr-CA" dirty="0" smtClean="0">
                <a:latin typeface="Berlin Sans FB" panose="020E0602020502020306" pitchFamily="34" charset="0"/>
              </a:rPr>
              <a:t>Certaines bar/bat mitsvahs peuvent choisir d’avoir </a:t>
            </a:r>
            <a:r>
              <a:rPr lang="fr-CA" dirty="0">
                <a:latin typeface="Berlin Sans FB" panose="020E0602020502020306" pitchFamily="34" charset="0"/>
              </a:rPr>
              <a:t>une </a:t>
            </a:r>
            <a:r>
              <a:rPr lang="fr-CA" dirty="0" smtClean="0">
                <a:latin typeface="Berlin Sans FB" panose="020E0602020502020306" pitchFamily="34" charset="0"/>
              </a:rPr>
              <a:t>cérémonie.</a:t>
            </a:r>
          </a:p>
          <a:p>
            <a:pPr lvl="1"/>
            <a:r>
              <a:rPr lang="fr-CA" dirty="0" smtClean="0">
                <a:latin typeface="Berlin Sans FB" panose="020E0602020502020306" pitchFamily="34" charset="0"/>
              </a:rPr>
              <a:t>C’est </a:t>
            </a:r>
            <a:r>
              <a:rPr lang="fr-CA" dirty="0" smtClean="0">
                <a:latin typeface="Berlin Sans FB" panose="020E0602020502020306" pitchFamily="34" charset="0"/>
              </a:rPr>
              <a:t>où </a:t>
            </a:r>
            <a:r>
              <a:rPr lang="fr-CA" dirty="0" smtClean="0">
                <a:latin typeface="Berlin Sans FB" panose="020E0602020502020306" pitchFamily="34" charset="0"/>
              </a:rPr>
              <a:t>le célébrant réciterait quelques prières de la Torah.       </a:t>
            </a:r>
            <a:endParaRPr lang="fr-CA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006" y="5004497"/>
            <a:ext cx="2781993" cy="185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70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Berlin Sans FB" panose="020E0602020502020306" pitchFamily="34" charset="0"/>
              </a:rPr>
              <a:t>Le shabbat (sabbat)</a:t>
            </a:r>
            <a:endParaRPr lang="fr-CA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latin typeface="Berlin Sans FB" panose="020E0602020502020306" pitchFamily="34" charset="0"/>
              </a:rPr>
              <a:t>Le jour juif du repos.</a:t>
            </a:r>
          </a:p>
          <a:p>
            <a:r>
              <a:rPr lang="fr-CA" dirty="0" smtClean="0">
                <a:latin typeface="Berlin Sans FB" panose="020E0602020502020306" pitchFamily="34" charset="0"/>
              </a:rPr>
              <a:t>Signifie le septième jour, quand Dieu s’est reposé après six jours en créant le monde.</a:t>
            </a:r>
          </a:p>
          <a:p>
            <a:r>
              <a:rPr lang="fr-CA" dirty="0" smtClean="0">
                <a:latin typeface="Berlin Sans FB" panose="020E0602020502020306" pitchFamily="34" charset="0"/>
              </a:rPr>
              <a:t>Commence quand le soleil se couche chaque vendredi et termine le crépuscule samedi.</a:t>
            </a:r>
          </a:p>
          <a:p>
            <a:r>
              <a:rPr lang="fr-CA" dirty="0" smtClean="0">
                <a:latin typeface="Berlin Sans FB" panose="020E0602020502020306" pitchFamily="34" charset="0"/>
              </a:rPr>
              <a:t>Pour les Juifs, le shabbat est un cadeau important du Dieu.</a:t>
            </a:r>
          </a:p>
          <a:p>
            <a:r>
              <a:rPr lang="fr-CA" dirty="0" smtClean="0">
                <a:latin typeface="Berlin Sans FB" panose="020E0602020502020306" pitchFamily="34" charset="0"/>
              </a:rPr>
              <a:t>Le shabbat est souvent célébré avec un repas spécial qui contient toujours deux </a:t>
            </a:r>
            <a:r>
              <a:rPr lang="fr-CA" dirty="0" smtClean="0">
                <a:latin typeface="Berlin Sans FB" panose="020E0602020502020306" pitchFamily="34" charset="0"/>
              </a:rPr>
              <a:t>pains.</a:t>
            </a:r>
          </a:p>
          <a:p>
            <a:r>
              <a:rPr lang="fr-CA" dirty="0" smtClean="0">
                <a:latin typeface="Berlin Sans FB" panose="020E0602020502020306" pitchFamily="34" charset="0"/>
              </a:rPr>
              <a:t>Avant le repas,</a:t>
            </a:r>
            <a:r>
              <a:rPr lang="fr-CA" dirty="0" smtClean="0">
                <a:latin typeface="Berlin Sans FB" panose="020E0602020502020306" pitchFamily="34" charset="0"/>
              </a:rPr>
              <a:t> </a:t>
            </a:r>
            <a:r>
              <a:rPr lang="fr-CA" dirty="0" smtClean="0">
                <a:latin typeface="Berlin Sans FB" panose="020E0602020502020306" pitchFamily="34" charset="0"/>
              </a:rPr>
              <a:t>la famille partage une bénédiction appelée le « kiddush ».  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303" y="167018"/>
            <a:ext cx="3438698" cy="228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512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Berlin Sans FB" panose="020E0602020502020306" pitchFamily="34" charset="0"/>
              </a:rPr>
              <a:t>La Pessa’h (</a:t>
            </a:r>
            <a:r>
              <a:rPr lang="fr-CA" b="1" dirty="0" smtClean="0"/>
              <a:t>pâque)</a:t>
            </a:r>
            <a:endParaRPr lang="en-CA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latin typeface="Berlin Sans FB" panose="020E0602020502020306" pitchFamily="34" charset="0"/>
              </a:rPr>
              <a:t>Veut dire « sacrifice » littéralement.</a:t>
            </a:r>
          </a:p>
          <a:p>
            <a:r>
              <a:rPr lang="fr-CA" dirty="0" smtClean="0">
                <a:latin typeface="Berlin Sans FB" panose="020E0602020502020306" pitchFamily="34" charset="0"/>
              </a:rPr>
              <a:t>La pâque n’est pas la même chose </a:t>
            </a:r>
            <a:r>
              <a:rPr lang="fr-CA" dirty="0">
                <a:latin typeface="Berlin Sans FB" panose="020E0602020502020306" pitchFamily="34" charset="0"/>
              </a:rPr>
              <a:t>que P</a:t>
            </a:r>
            <a:r>
              <a:rPr lang="fr-CA" dirty="0" smtClean="0">
                <a:latin typeface="Berlin Sans FB" panose="020E0602020502020306" pitchFamily="34" charset="0"/>
              </a:rPr>
              <a:t>âques, mais ils sont proches de l’un </a:t>
            </a:r>
            <a:r>
              <a:rPr lang="fr-CA" dirty="0" smtClean="0">
                <a:latin typeface="Berlin Sans FB" panose="020E0602020502020306" pitchFamily="34" charset="0"/>
              </a:rPr>
              <a:t>l’autre.</a:t>
            </a:r>
          </a:p>
          <a:p>
            <a:pPr lvl="1"/>
            <a:r>
              <a:rPr lang="fr-CA" dirty="0" smtClean="0">
                <a:latin typeface="Berlin Sans FB" panose="020E0602020502020306" pitchFamily="34" charset="0"/>
              </a:rPr>
              <a:t> Pâques </a:t>
            </a:r>
            <a:r>
              <a:rPr lang="fr-CA" dirty="0" smtClean="0">
                <a:latin typeface="Berlin Sans FB" panose="020E0602020502020306" pitchFamily="34" charset="0"/>
              </a:rPr>
              <a:t>est essentiellement la version chrétienne.      </a:t>
            </a:r>
          </a:p>
          <a:p>
            <a:r>
              <a:rPr lang="fr-CA" dirty="0" smtClean="0">
                <a:latin typeface="Berlin Sans FB" panose="020E0602020502020306" pitchFamily="34" charset="0"/>
              </a:rPr>
              <a:t>Célèbre </a:t>
            </a:r>
            <a:r>
              <a:rPr lang="fr-CA" dirty="0" smtClean="0">
                <a:latin typeface="Berlin Sans FB" panose="020E0602020502020306" pitchFamily="34" charset="0"/>
              </a:rPr>
              <a:t>des</a:t>
            </a:r>
            <a:r>
              <a:rPr lang="fr-CA" dirty="0" smtClean="0">
                <a:latin typeface="Berlin Sans FB" panose="020E0602020502020306" pitchFamily="34" charset="0"/>
              </a:rPr>
              <a:t> événements historiques </a:t>
            </a:r>
            <a:r>
              <a:rPr lang="fr-CA" dirty="0" smtClean="0">
                <a:latin typeface="Berlin Sans FB" panose="020E0602020502020306" pitchFamily="34" charset="0"/>
              </a:rPr>
              <a:t>: </a:t>
            </a:r>
            <a:endParaRPr lang="fr-CA" dirty="0" smtClean="0">
              <a:latin typeface="Berlin Sans FB" panose="020E0602020502020306" pitchFamily="34" charset="0"/>
            </a:endParaRPr>
          </a:p>
          <a:p>
            <a:pPr lvl="1"/>
            <a:r>
              <a:rPr lang="fr-CA" dirty="0">
                <a:latin typeface="Berlin Sans FB" panose="020E0602020502020306" pitchFamily="34" charset="0"/>
              </a:rPr>
              <a:t>L</a:t>
            </a:r>
            <a:r>
              <a:rPr lang="fr-CA" dirty="0" smtClean="0">
                <a:latin typeface="Berlin Sans FB" panose="020E0602020502020306" pitchFamily="34" charset="0"/>
              </a:rPr>
              <a:t>a </a:t>
            </a:r>
            <a:r>
              <a:rPr lang="fr-CA" dirty="0" smtClean="0">
                <a:latin typeface="Berlin Sans FB" panose="020E0602020502020306" pitchFamily="34" charset="0"/>
              </a:rPr>
              <a:t>sortie </a:t>
            </a:r>
            <a:r>
              <a:rPr lang="fr-CA" dirty="0" smtClean="0">
                <a:latin typeface="Berlin Sans FB" panose="020E0602020502020306" pitchFamily="34" charset="0"/>
              </a:rPr>
              <a:t>d’Égypte. </a:t>
            </a:r>
          </a:p>
          <a:p>
            <a:pPr lvl="1"/>
            <a:r>
              <a:rPr lang="fr-CA" dirty="0" smtClean="0">
                <a:latin typeface="Berlin Sans FB" panose="020E0602020502020306" pitchFamily="34" charset="0"/>
              </a:rPr>
              <a:t>La </a:t>
            </a:r>
            <a:r>
              <a:rPr lang="fr-CA" dirty="0" smtClean="0">
                <a:latin typeface="Berlin Sans FB" panose="020E0602020502020306" pitchFamily="34" charset="0"/>
              </a:rPr>
              <a:t>libération des </a:t>
            </a:r>
            <a:r>
              <a:rPr lang="fr-CA" dirty="0" smtClean="0">
                <a:latin typeface="Berlin Sans FB" panose="020E0602020502020306" pitchFamily="34" charset="0"/>
              </a:rPr>
              <a:t>Hébreux.</a:t>
            </a:r>
            <a:endParaRPr lang="fr-CA" dirty="0">
              <a:latin typeface="Berlin Sans FB" panose="020E0602020502020306" pitchFamily="34" charset="0"/>
            </a:endParaRPr>
          </a:p>
          <a:p>
            <a:pPr lvl="1"/>
            <a:r>
              <a:rPr lang="fr-CA" dirty="0" smtClean="0">
                <a:latin typeface="Berlin Sans FB" panose="020E0602020502020306" pitchFamily="34" charset="0"/>
              </a:rPr>
              <a:t>Leur </a:t>
            </a:r>
            <a:r>
              <a:rPr lang="fr-CA" dirty="0" smtClean="0">
                <a:latin typeface="Berlin Sans FB" panose="020E0602020502020306" pitchFamily="34" charset="0"/>
              </a:rPr>
              <a:t>passage de l’état d’esclavage.</a:t>
            </a:r>
          </a:p>
          <a:p>
            <a:r>
              <a:rPr lang="fr-CA" dirty="0" smtClean="0">
                <a:latin typeface="Berlin Sans FB" panose="020E0602020502020306" pitchFamily="34" charset="0"/>
              </a:rPr>
              <a:t>La pâque est célébrée le quinzième jour du mois Nisan, qui est souvent le mars ou avril du calendrier grégorien, alors il n’y a pas une façon de déterminer quand il se passe avec le calendrier grégorien.             </a:t>
            </a:r>
            <a:endParaRPr lang="fr-CA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918" y="-1"/>
            <a:ext cx="4050082" cy="243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549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Berlin Sans FB" panose="020E0602020502020306" pitchFamily="34" charset="0"/>
              </a:rPr>
              <a:t>L’Étoile de david</a:t>
            </a:r>
            <a:endParaRPr lang="en-CA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latin typeface="Berlin Sans FB" panose="020E0602020502020306" pitchFamily="34" charset="0"/>
              </a:rPr>
              <a:t>Il n’y a aucune référence à l’étoile de David dans la Bible ni la Torah. </a:t>
            </a:r>
          </a:p>
          <a:p>
            <a:r>
              <a:rPr lang="fr-CA" dirty="0" smtClean="0">
                <a:latin typeface="Berlin Sans FB" panose="020E0602020502020306" pitchFamily="34" charset="0"/>
              </a:rPr>
              <a:t>Certains experts pensent que le noyau intérieur représente la dimension spirituelle, qui va en six directions différentes universelles.</a:t>
            </a:r>
          </a:p>
          <a:p>
            <a:r>
              <a:rPr lang="fr-CA" dirty="0" smtClean="0">
                <a:latin typeface="Berlin Sans FB" panose="020E0602020502020306" pitchFamily="34" charset="0"/>
              </a:rPr>
              <a:t>Une autre théorie déclare que le noyau intérieur représente le sabbat, qui maintient l’équilibre des six autres jours de la semaine.</a:t>
            </a:r>
          </a:p>
          <a:p>
            <a:r>
              <a:rPr lang="fr-CA" dirty="0" smtClean="0">
                <a:latin typeface="Berlin Sans FB" panose="020E0602020502020306" pitchFamily="34" charset="0"/>
              </a:rPr>
              <a:t>L’étoile de David est devenue emblème juif il y a seulement 200 ans. Avant, c’était lié à la magie ou la famille.  </a:t>
            </a:r>
            <a:endParaRPr lang="fr-CA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2193" y="284176"/>
            <a:ext cx="1212482" cy="139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921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271</TotalTime>
  <Words>943</Words>
  <Application>Microsoft Office PowerPoint</Application>
  <PresentationFormat>Widescreen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Berlin Sans FB</vt:lpstr>
      <vt:lpstr>Corbel</vt:lpstr>
      <vt:lpstr>Wingdings</vt:lpstr>
      <vt:lpstr>Banded</vt:lpstr>
      <vt:lpstr>Le Judaïsme</vt:lpstr>
      <vt:lpstr>C’est quoi, le judaïsme ?</vt:lpstr>
      <vt:lpstr>L’ancien testament</vt:lpstr>
      <vt:lpstr>Abraham, Isaac et Jacob</vt:lpstr>
      <vt:lpstr>La circoncision</vt:lpstr>
      <vt:lpstr>La Bar/Bat mitsva (Mitzvah)</vt:lpstr>
      <vt:lpstr>Le shabbat (sabbat)</vt:lpstr>
      <vt:lpstr>La Pessa’h (pâque)</vt:lpstr>
      <vt:lpstr>L’Étoile de david</vt:lpstr>
      <vt:lpstr>La menorah (menora)</vt:lpstr>
      <vt:lpstr>La kippah (kippa)</vt:lpstr>
      <vt:lpstr>Le tétragramme</vt:lpstr>
      <vt:lpstr>Les références bibliographiques</vt:lpstr>
    </vt:vector>
  </TitlesOfParts>
  <Company>Winnipeg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Judaïsme</dc:title>
  <dc:creator>Winnipeg School Division</dc:creator>
  <cp:lastModifiedBy>Winnipeg School Division</cp:lastModifiedBy>
  <cp:revision>33</cp:revision>
  <dcterms:created xsi:type="dcterms:W3CDTF">2017-04-10T18:56:09Z</dcterms:created>
  <dcterms:modified xsi:type="dcterms:W3CDTF">2017-04-26T18:15:40Z</dcterms:modified>
</cp:coreProperties>
</file>