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61" r:id="rId4"/>
    <p:sldId id="259" r:id="rId5"/>
    <p:sldId id="262" r:id="rId6"/>
    <p:sldId id="263" r:id="rId7"/>
    <p:sldId id="266"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15" autoAdjust="0"/>
    <p:restoredTop sz="94660"/>
  </p:normalViewPr>
  <p:slideViewPr>
    <p:cSldViewPr snapToGrid="0">
      <p:cViewPr varScale="1">
        <p:scale>
          <a:sx n="66" d="100"/>
          <a:sy n="66" d="100"/>
        </p:scale>
        <p:origin x="90"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4/25/2017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4/25/2017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4/25/2017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4/25/2017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4/25/2017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4/25/2017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4/25/2017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CA" dirty="0">
                <a:latin typeface="Castellar" panose="020A0402060406010301" pitchFamily="18" charset="0"/>
              </a:rPr>
              <a:t>Le symbolisme </a:t>
            </a:r>
          </a:p>
        </p:txBody>
      </p:sp>
      <p:sp>
        <p:nvSpPr>
          <p:cNvPr id="3" name="Subtitle 2"/>
          <p:cNvSpPr>
            <a:spLocks noGrp="1"/>
          </p:cNvSpPr>
          <p:nvPr>
            <p:ph type="subTitle" idx="1"/>
          </p:nvPr>
        </p:nvSpPr>
        <p:spPr/>
        <p:txBody>
          <a:bodyPr>
            <a:normAutofit/>
          </a:bodyPr>
          <a:lstStyle/>
          <a:p>
            <a:r>
              <a:rPr lang="en-CA" sz="2800" dirty="0">
                <a:latin typeface="Castellar" panose="020A0402060406010301" pitchFamily="18" charset="0"/>
              </a:rPr>
              <a:t>Les </a:t>
            </a:r>
            <a:r>
              <a:rPr lang="fr-CA" sz="2800" dirty="0">
                <a:latin typeface="Castellar" panose="020A0402060406010301" pitchFamily="18" charset="0"/>
              </a:rPr>
              <a:t>Formes</a:t>
            </a:r>
            <a:r>
              <a:rPr lang="en-CA" sz="2800" dirty="0">
                <a:latin typeface="Castellar" panose="020A0402060406010301" pitchFamily="18" charset="0"/>
              </a:rPr>
              <a:t> </a:t>
            </a:r>
          </a:p>
        </p:txBody>
      </p:sp>
    </p:spTree>
    <p:extLst>
      <p:ext uri="{BB962C8B-B14F-4D97-AF65-F5344CB8AC3E}">
        <p14:creationId xmlns:p14="http://schemas.microsoft.com/office/powerpoint/2010/main" val="3150903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5061" y="1073351"/>
            <a:ext cx="5933199" cy="1015663"/>
          </a:xfrm>
          <a:prstGeom prst="rect">
            <a:avLst/>
          </a:prstGeom>
          <a:noFill/>
        </p:spPr>
        <p:txBody>
          <a:bodyPr wrap="square" rtlCol="0">
            <a:spAutoFit/>
          </a:bodyPr>
          <a:lstStyle/>
          <a:p>
            <a:r>
              <a:rPr lang="fr-CA" sz="6000" dirty="0">
                <a:latin typeface="Castellar" panose="020A0402060406010301" pitchFamily="18" charset="0"/>
              </a:rPr>
              <a:t>Les Cercles </a:t>
            </a:r>
          </a:p>
        </p:txBody>
      </p:sp>
      <p:sp>
        <p:nvSpPr>
          <p:cNvPr id="3" name="TextBox 2"/>
          <p:cNvSpPr txBox="1"/>
          <p:nvPr/>
        </p:nvSpPr>
        <p:spPr>
          <a:xfrm>
            <a:off x="-1" y="1996249"/>
            <a:ext cx="8322365" cy="3416320"/>
          </a:xfrm>
          <a:prstGeom prst="rect">
            <a:avLst/>
          </a:prstGeom>
          <a:noFill/>
        </p:spPr>
        <p:txBody>
          <a:bodyPr wrap="square" rtlCol="0">
            <a:spAutoFit/>
          </a:bodyPr>
          <a:lstStyle/>
          <a:p>
            <a:pPr marL="285750" indent="-285750">
              <a:buFont typeface="Arial" panose="020B0604020202020204" pitchFamily="34" charset="0"/>
              <a:buChar char="•"/>
            </a:pPr>
            <a:r>
              <a:rPr lang="fr-CA" dirty="0"/>
              <a:t>Les hindouistes, comme chez les bouddhistes associe le cercle au cycle de la vie. La naissance, la mort, puis la renaissance. Il y a sans commencement ni fin comme un cercle. </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r>
              <a:rPr lang="fr-CA" dirty="0"/>
              <a:t>Le cercle représente des cycles du temps, en particulier dans les mouvements des saisons. Cela implique une idée du mouvement et symbolise le cycle du temps, le mouvement perpétuel de tout ce qui se déplace et le parcours des planètes autour du soleil.</a:t>
            </a:r>
          </a:p>
          <a:p>
            <a:endParaRPr lang="fr-CA" dirty="0"/>
          </a:p>
          <a:p>
            <a:pPr marL="285750" indent="-285750">
              <a:buFont typeface="Arial" panose="020B0604020202020204" pitchFamily="34" charset="0"/>
              <a:buChar char="•"/>
            </a:pPr>
            <a:r>
              <a:rPr lang="fr-CA" dirty="0"/>
              <a:t>Les cercles étaient des emblèmes protecteurs pour l'esprit celtique. Dessines les cercles pour montrer les limites de la protection</a:t>
            </a:r>
            <a:r>
              <a:rPr lang="fr-FR" dirty="0"/>
              <a:t>, crée une zone qui ne peut pas être traversée par l'ennemi ou le mal. </a:t>
            </a:r>
            <a:endParaRPr lang="en-CA" dirty="0"/>
          </a:p>
        </p:txBody>
      </p:sp>
      <p:pic>
        <p:nvPicPr>
          <p:cNvPr id="2050" name="Picture 2" descr="Image result for cycle of life buddh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025" y="-27633"/>
            <a:ext cx="2216888" cy="27234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ycle of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6573" y="1996249"/>
            <a:ext cx="2226366" cy="29404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protective cir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6485" y="4518991"/>
            <a:ext cx="2290725" cy="22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325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97393"/>
            <a:ext cx="8348869" cy="2862322"/>
          </a:xfrm>
          <a:prstGeom prst="rect">
            <a:avLst/>
          </a:prstGeom>
        </p:spPr>
        <p:txBody>
          <a:bodyPr wrap="square">
            <a:spAutoFit/>
          </a:bodyPr>
          <a:lstStyle/>
          <a:p>
            <a:pPr marL="285750" indent="-285750">
              <a:buFont typeface="Arial" panose="020B0604020202020204" pitchFamily="34" charset="0"/>
              <a:buChar char="•"/>
            </a:pPr>
            <a:r>
              <a:rPr lang="fr-CA" dirty="0">
                <a:ea typeface="Calibri" panose="020F0502020204030204" pitchFamily="34" charset="0"/>
                <a:cs typeface="Times New Roman" panose="02020603050405020304" pitchFamily="18" charset="0"/>
              </a:rPr>
              <a:t>Pour la croyance amérindienne nordique, le cercle est le soleil, la lune et ses enfants, homme et femme. Le cercle incarne aussi une énergie spirituelle. Associe le symbole du cercle avec la roue médicinale autochtone. </a:t>
            </a:r>
          </a:p>
          <a:p>
            <a:pPr marL="285750" indent="-285750">
              <a:buFont typeface="Arial" panose="020B0604020202020204" pitchFamily="34" charset="0"/>
              <a:buChar char="•"/>
            </a:pPr>
            <a:endParaRPr lang="fr-CA"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CA" dirty="0">
                <a:ea typeface="Calibri" panose="020F0502020204030204" pitchFamily="34" charset="0"/>
                <a:cs typeface="Times New Roman" panose="02020603050405020304" pitchFamily="18" charset="0"/>
              </a:rPr>
              <a:t>Le symbole du yin yang est aussi circulaire et nous parle ainsi d'englober toute la dualité dans l'intention d'un équilibre unifié. </a:t>
            </a:r>
          </a:p>
          <a:p>
            <a:pPr marL="285750" indent="-285750">
              <a:buFont typeface="Arial" panose="020B0604020202020204" pitchFamily="34" charset="0"/>
              <a:buChar char="•"/>
            </a:pPr>
            <a:endParaRPr lang="fr-CA" dirty="0">
              <a:cs typeface="Times New Roman" panose="02020603050405020304" pitchFamily="18" charset="0"/>
            </a:endParaRPr>
          </a:p>
          <a:p>
            <a:pPr marL="285750" indent="-285750">
              <a:buFont typeface="Arial" panose="020B0604020202020204" pitchFamily="34" charset="0"/>
              <a:buChar char="•"/>
            </a:pPr>
            <a:r>
              <a:rPr lang="fr-CA" dirty="0"/>
              <a:t>Le cercle symbolise le plus souvent la totalité, la perfection originelle, le soi, l'infini, l'éternité, intemporalité, tout mouvement cyclique et Dieu.</a:t>
            </a:r>
            <a:endParaRPr lang="en-CA" dirty="0"/>
          </a:p>
        </p:txBody>
      </p:sp>
      <p:pic>
        <p:nvPicPr>
          <p:cNvPr id="3076" name="Picture 4" descr="Image result for the sun and the m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5523" y="198783"/>
            <a:ext cx="3524224" cy="199814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roue médicinale autocht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2052" y="2196932"/>
            <a:ext cx="2729948" cy="27026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yin y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1466" y="4430642"/>
            <a:ext cx="2304221" cy="230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580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3624" y="700151"/>
            <a:ext cx="10640897" cy="1292662"/>
          </a:xfrm>
          <a:prstGeom prst="rect">
            <a:avLst/>
          </a:prstGeom>
          <a:noFill/>
        </p:spPr>
        <p:txBody>
          <a:bodyPr wrap="square" rtlCol="0">
            <a:spAutoFit/>
          </a:bodyPr>
          <a:lstStyle/>
          <a:p>
            <a:r>
              <a:rPr lang="fr-CA" sz="6000" dirty="0">
                <a:latin typeface="Castellar" panose="020A0402060406010301" pitchFamily="18" charset="0"/>
                <a:cs typeface="Myanmar Text" panose="020B0502040204020203" pitchFamily="34" charset="0"/>
              </a:rPr>
              <a:t>Le symbole de l’infini</a:t>
            </a:r>
          </a:p>
          <a:p>
            <a:r>
              <a:rPr lang="fr-CA" dirty="0">
                <a:cs typeface="Myanmar Text" panose="020B0502040204020203" pitchFamily="34" charset="0"/>
              </a:rPr>
              <a:t> </a:t>
            </a:r>
          </a:p>
        </p:txBody>
      </p:sp>
      <p:pic>
        <p:nvPicPr>
          <p:cNvPr id="1026" name="Picture 2" descr="Image result for infi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6980" y="1501648"/>
            <a:ext cx="2958383" cy="136632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6" descr="Image result for john wallis formula of infinity"/>
          <p:cNvSpPr>
            <a:spLocks noChangeAspect="1" noChangeArrowheads="1"/>
          </p:cNvSpPr>
          <p:nvPr/>
        </p:nvSpPr>
        <p:spPr bwMode="auto">
          <a:xfrm>
            <a:off x="3045630" y="4545497"/>
            <a:ext cx="1406037" cy="14060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44" name="Picture 20" descr="Image result for john wallis formula infin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6262" y="2868870"/>
            <a:ext cx="2058203" cy="24869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1132" y="1744881"/>
            <a:ext cx="8158223" cy="3416320"/>
          </a:xfrm>
          <a:prstGeom prst="rect">
            <a:avLst/>
          </a:prstGeom>
        </p:spPr>
        <p:txBody>
          <a:bodyPr wrap="square">
            <a:spAutoFit/>
          </a:bodyPr>
          <a:lstStyle/>
          <a:p>
            <a:pPr marL="285750" indent="-285750">
              <a:buFont typeface="Arial" panose="020B0604020202020204" pitchFamily="34" charset="0"/>
              <a:buChar char="•"/>
            </a:pPr>
            <a:r>
              <a:rPr lang="fr-CA" dirty="0">
                <a:ea typeface="Calibri" panose="020F0502020204030204" pitchFamily="34" charset="0"/>
                <a:cs typeface="Times New Roman" panose="02020603050405020304" pitchFamily="18" charset="0"/>
              </a:rPr>
              <a:t>Il symbolise l'éternité, la responsabilisation et l'amour éternel.</a:t>
            </a:r>
          </a:p>
          <a:p>
            <a:pPr marL="285750" indent="-285750">
              <a:buFont typeface="Arial" panose="020B0604020202020204" pitchFamily="34" charset="0"/>
              <a:buChar char="•"/>
            </a:pPr>
            <a:endParaRPr lang="fr-CA" dirty="0">
              <a:cs typeface="Times New Roman" panose="02020603050405020304" pitchFamily="18" charset="0"/>
            </a:endParaRPr>
          </a:p>
          <a:p>
            <a:pPr marL="285750" indent="-285750">
              <a:buFont typeface="Arial" panose="020B0604020202020204" pitchFamily="34" charset="0"/>
              <a:buChar char="•"/>
            </a:pPr>
            <a:r>
              <a:rPr lang="fr-CA" dirty="0"/>
              <a:t>Lemniscate, (l’autre nom pour le symbole) signifie "ruban". Il a été introduit pour la première fois au cours du dix-septième siècle par John Wallis, un mathématicien anglais qui voulait créer un symbole pour représenter l'idée de l'infini.</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r>
              <a:rPr lang="fr-CA" dirty="0"/>
              <a:t>Plusieurs cultures utilisent le signe pour représenter leurs croyances de débuts et finitions perpétuelles.</a:t>
            </a:r>
          </a:p>
          <a:p>
            <a:pPr marL="742950" lvl="1" indent="-285750">
              <a:buFont typeface="Arial" panose="020B0604020202020204" pitchFamily="34" charset="0"/>
              <a:buChar char="•"/>
            </a:pPr>
            <a:r>
              <a:rPr lang="fr-CA" dirty="0"/>
              <a:t>Les nœuds celtiques, n'ont pas de fin ou de début. </a:t>
            </a:r>
          </a:p>
          <a:p>
            <a:pPr marL="742950" lvl="1" indent="-285750">
              <a:buFont typeface="Arial" panose="020B0604020202020204" pitchFamily="34" charset="0"/>
              <a:buChar char="•"/>
            </a:pPr>
            <a:r>
              <a:rPr lang="fr-CA" dirty="0"/>
              <a:t>La croix celtique représente l'amour spirituel, il est basé sur le symbole de l'infini</a:t>
            </a:r>
            <a:endParaRPr lang="en-CA" dirty="0"/>
          </a:p>
        </p:txBody>
      </p:sp>
      <p:pic>
        <p:nvPicPr>
          <p:cNvPr id="15" name="Picture 1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622" y="5344033"/>
            <a:ext cx="1484866" cy="14300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Image result for celtic knot desig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322" y="5358455"/>
            <a:ext cx="1940726" cy="14012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Image result for celtic knot desig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315" y="5143417"/>
            <a:ext cx="1660524" cy="161624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celtic cro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7676" y="4073790"/>
            <a:ext cx="17145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791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Image result for tarot cards with infinity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6881" y="219697"/>
            <a:ext cx="1860042" cy="27175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ourobor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147" y="3757613"/>
            <a:ext cx="2752588" cy="278045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1578451"/>
            <a:ext cx="8256104" cy="2862322"/>
          </a:xfrm>
          <a:prstGeom prst="rect">
            <a:avLst/>
          </a:prstGeom>
        </p:spPr>
        <p:txBody>
          <a:bodyPr wrap="square">
            <a:spAutoFit/>
          </a:bodyPr>
          <a:lstStyle/>
          <a:p>
            <a:pPr marL="285750" indent="-285750">
              <a:buFont typeface="Arial" panose="020B0604020202020204" pitchFamily="34" charset="0"/>
              <a:buChar char="•"/>
            </a:pPr>
            <a:r>
              <a:rPr lang="fr-CA" dirty="0">
                <a:ea typeface="Calibri" panose="020F0502020204030204" pitchFamily="34" charset="0"/>
                <a:cs typeface="Times New Roman" panose="02020603050405020304" pitchFamily="18" charset="0"/>
              </a:rPr>
              <a:t>Dans les cartes du Tarot, le symbole de l'infini peut être vu sur la carte du magicien, représente les possibilités et puissances infinies. </a:t>
            </a:r>
          </a:p>
          <a:p>
            <a:endParaRPr lang="fr-CA"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CA" dirty="0">
                <a:ea typeface="Calibri" panose="020F0502020204030204" pitchFamily="34" charset="0"/>
                <a:cs typeface="Times New Roman" panose="02020603050405020304" pitchFamily="18" charset="0"/>
              </a:rPr>
              <a:t>L‘</a:t>
            </a:r>
            <a:r>
              <a:rPr lang="fr-CA" dirty="0" err="1">
                <a:ea typeface="Calibri" panose="020F0502020204030204" pitchFamily="34" charset="0"/>
                <a:cs typeface="Times New Roman" panose="02020603050405020304" pitchFamily="18" charset="0"/>
              </a:rPr>
              <a:t>ouroborus</a:t>
            </a:r>
            <a:r>
              <a:rPr lang="fr-CA" dirty="0">
                <a:ea typeface="Calibri" panose="020F0502020204030204" pitchFamily="34" charset="0"/>
                <a:cs typeface="Times New Roman" panose="02020603050405020304" pitchFamily="18" charset="0"/>
              </a:rPr>
              <a:t>, partie de la culture égyptienne ancienne, désignée comme un serpent qui mordit sa propre queue, représente la relation entre les débuts et les finitions. On ne peut pas exister sans l'autre, créant un cercle éternel. </a:t>
            </a:r>
          </a:p>
          <a:p>
            <a:endParaRPr lang="fr-CA"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CA" dirty="0"/>
              <a:t>Représente l'univers et toutes ses possibilités. Un symbole positif de notre culture d’aujourd’hui </a:t>
            </a:r>
          </a:p>
        </p:txBody>
      </p:sp>
      <p:pic>
        <p:nvPicPr>
          <p:cNvPr id="4098" name="Picture 2" descr="Image result for infinity sign galax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4566" y="4348008"/>
            <a:ext cx="2097295" cy="2097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669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08496"/>
            <a:ext cx="6696897" cy="4247317"/>
          </a:xfrm>
          <a:prstGeom prst="rect">
            <a:avLst/>
          </a:prstGeom>
        </p:spPr>
        <p:txBody>
          <a:bodyPr wrap="square">
            <a:spAutoFit/>
          </a:bodyPr>
          <a:lstStyle/>
          <a:p>
            <a:pPr marL="285750" indent="-285750">
              <a:buFont typeface="Arial" panose="020B0604020202020204" pitchFamily="34" charset="0"/>
              <a:buChar char="•"/>
            </a:pPr>
            <a:r>
              <a:rPr lang="fr-CA" dirty="0"/>
              <a:t>L’étoile de David, ou </a:t>
            </a:r>
            <a:r>
              <a:rPr lang="fr-CA" dirty="0" err="1"/>
              <a:t>Magen</a:t>
            </a:r>
            <a:r>
              <a:rPr lang="fr-CA" dirty="0"/>
              <a:t> David est un symbole juif relativement nouveau. </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r>
              <a:rPr lang="fr-CA" dirty="0"/>
              <a:t>Il apparaît sur les synagogues, les pierres tombales juives et le drapeau de l'État d'Israël. </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r>
              <a:rPr lang="fr-CA" dirty="0"/>
              <a:t>Le symbole, qui historiquement n'était pas limité à l'usage des juifs, provenait de l'antiquité, il servait de signe magique ou de décoration. </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r>
              <a:rPr lang="fr-CA" dirty="0"/>
              <a:t>Au Moyen Âge, l'étoile de David apparut avec plus de fréquence parmi les Juifs mais n'assume aucune signification religieuse particulière. Il se trouve aussi sur certaines cathédrales médiévales. </a:t>
            </a:r>
          </a:p>
          <a:p>
            <a:pPr marL="285750" indent="-285750">
              <a:buFont typeface="Arial" panose="020B0604020202020204" pitchFamily="34" charset="0"/>
              <a:buChar char="•"/>
            </a:pPr>
            <a:endParaRPr lang="fr-CA" dirty="0"/>
          </a:p>
        </p:txBody>
      </p:sp>
      <p:sp>
        <p:nvSpPr>
          <p:cNvPr id="3" name="Rectangle 2"/>
          <p:cNvSpPr/>
          <p:nvPr/>
        </p:nvSpPr>
        <p:spPr>
          <a:xfrm>
            <a:off x="3129887" y="692833"/>
            <a:ext cx="8256104" cy="1015663"/>
          </a:xfrm>
          <a:prstGeom prst="rect">
            <a:avLst/>
          </a:prstGeom>
        </p:spPr>
        <p:txBody>
          <a:bodyPr wrap="square">
            <a:spAutoFit/>
          </a:bodyPr>
          <a:lstStyle/>
          <a:p>
            <a:r>
              <a:rPr lang="fr-CA" sz="6000" dirty="0">
                <a:latin typeface="Castellar" panose="020A0402060406010301" pitchFamily="18" charset="0"/>
                <a:ea typeface="Calibri" panose="020F0502020204030204" pitchFamily="34" charset="0"/>
                <a:cs typeface="Times New Roman" panose="02020603050405020304" pitchFamily="18" charset="0"/>
              </a:rPr>
              <a:t>l’étoile de David</a:t>
            </a:r>
            <a:endParaRPr lang="en-CA" sz="6000" dirty="0">
              <a:latin typeface="Castellar" panose="020A0402060406010301" pitchFamily="18" charset="0"/>
            </a:endParaRPr>
          </a:p>
        </p:txBody>
      </p:sp>
      <p:pic>
        <p:nvPicPr>
          <p:cNvPr id="7170" name="Picture 2" descr="http://c8.alamy.com/comp/ABDJKA/tomb-stones-with-star-of-david-magen-david-ABDJKA.jpg"/>
          <p:cNvPicPr>
            <a:picLocks noChangeAspect="1" noChangeArrowheads="1"/>
          </p:cNvPicPr>
          <p:nvPr/>
        </p:nvPicPr>
        <p:blipFill rotWithShape="1">
          <a:blip r:embed="rId2">
            <a:extLst>
              <a:ext uri="{28A0092B-C50C-407E-A947-70E740481C1C}">
                <a14:useLocalDpi xmlns:a14="http://schemas.microsoft.com/office/drawing/2010/main" val="0"/>
              </a:ext>
            </a:extLst>
          </a:blip>
          <a:srcRect l="6641" t="14358" r="4708" b="11647"/>
          <a:stretch/>
        </p:blipFill>
        <p:spPr bwMode="auto">
          <a:xfrm>
            <a:off x="6696897" y="1595395"/>
            <a:ext cx="3635339" cy="222442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star of david on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2546" y="3219315"/>
            <a:ext cx="2969711" cy="209753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star of david on synag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897" y="3587654"/>
            <a:ext cx="2282650" cy="1715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672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52852"/>
            <a:ext cx="8516203" cy="3970318"/>
          </a:xfrm>
          <a:prstGeom prst="rect">
            <a:avLst/>
          </a:prstGeom>
        </p:spPr>
        <p:txBody>
          <a:bodyPr wrap="square">
            <a:spAutoFit/>
          </a:bodyPr>
          <a:lstStyle/>
          <a:p>
            <a:pPr marL="285750" indent="-285750">
              <a:buFont typeface="Arial" panose="020B0604020202020204" pitchFamily="34" charset="0"/>
              <a:buChar char="•"/>
            </a:pPr>
            <a:r>
              <a:rPr lang="fr-CA" dirty="0"/>
              <a:t>Le terme </a:t>
            </a:r>
            <a:r>
              <a:rPr lang="fr-CA" dirty="0" err="1"/>
              <a:t>Magen</a:t>
            </a:r>
            <a:r>
              <a:rPr lang="fr-CA" dirty="0"/>
              <a:t> David, qui dans la liturgie juive signifie Dieu comme protecteur de David associe les pouvoirs magiques au bouclier du roi David. </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r>
              <a:rPr lang="fr-CA" dirty="0"/>
              <a:t>Dans le17e siècle, il est devenu le sceau officiel de nombreuses communautés juives et un signe général du judaïsme, bien qu'il n'y ait pas de référence biblique ou l'autorité talmudique. </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r>
              <a:rPr lang="fr-CA" dirty="0"/>
              <a:t>L'étoile a été adoptée par les juifs au 19e siècle comme un emblème saisissant et simple du judaïsme à l'imitation de la croix du christianisme.</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r>
              <a:rPr lang="fr-CA" dirty="0"/>
              <a:t>Le badge jaune que les juifs ont été obligés de porter en Europe occupée par les nazis a investi l'étoile de David avec un symbolisme indiquant le martyre et l'héroïsme.</a:t>
            </a:r>
            <a:endParaRPr lang="en-CA" dirty="0"/>
          </a:p>
        </p:txBody>
      </p:sp>
      <p:pic>
        <p:nvPicPr>
          <p:cNvPr id="8194" name="Picture 2" descr="Image result for king david's shi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0227" y="606464"/>
            <a:ext cx="2256190" cy="202154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3624" y="3010148"/>
            <a:ext cx="3038001" cy="3548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041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026" y="1623327"/>
            <a:ext cx="7248939" cy="3416320"/>
          </a:xfrm>
          <a:prstGeom prst="rect">
            <a:avLst/>
          </a:prstGeom>
        </p:spPr>
        <p:txBody>
          <a:bodyPr wrap="square">
            <a:spAutoFit/>
          </a:bodyPr>
          <a:lstStyle/>
          <a:p>
            <a:pPr marL="285750" indent="-285750">
              <a:buFont typeface="Arial" panose="020B0604020202020204" pitchFamily="34" charset="0"/>
              <a:buChar char="•"/>
            </a:pPr>
            <a:r>
              <a:rPr lang="fr-CA" dirty="0">
                <a:ea typeface="Calibri" panose="020F0502020204030204" pitchFamily="34" charset="0"/>
                <a:cs typeface="Times New Roman" panose="02020603050405020304" pitchFamily="18" charset="0"/>
              </a:rPr>
              <a:t>Symbole de la magie noire. La forme annonce les rituels sataniques qui a une convocation aux esprits et les démons.</a:t>
            </a:r>
          </a:p>
          <a:p>
            <a:pPr marL="285750" indent="-285750">
              <a:buFont typeface="Arial" panose="020B0604020202020204" pitchFamily="34" charset="0"/>
              <a:buChar char="•"/>
            </a:pPr>
            <a:endParaRPr lang="fr-CA" dirty="0">
              <a:cs typeface="Times New Roman" panose="02020603050405020304" pitchFamily="18" charset="0"/>
            </a:endParaRPr>
          </a:p>
          <a:p>
            <a:pPr marL="285750" indent="-285750">
              <a:buFont typeface="Arial" panose="020B0604020202020204" pitchFamily="34" charset="0"/>
              <a:buChar char="•"/>
            </a:pPr>
            <a:r>
              <a:rPr lang="fr-CA" dirty="0"/>
              <a:t>Les deux points verticaux de pentagramme impliquaient les cornes de la chèvre satanique.</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r>
              <a:rPr lang="fr-CA" dirty="0"/>
              <a:t>Un symbole pour une variété de sociétés secrètes. Ces sociétés incluent la sorcellerie, </a:t>
            </a:r>
            <a:r>
              <a:rPr lang="fr-CA" dirty="0" err="1"/>
              <a:t>Wicca</a:t>
            </a:r>
            <a:r>
              <a:rPr lang="fr-CA" dirty="0"/>
              <a:t>, le paganisme et d'autres groupes d’adorateurs sataniques.</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r>
              <a:rPr lang="fr-CA" dirty="0"/>
              <a:t>La plus haute décoration pour la valeur aux États-Unis est la médaille d'honneur, qui est un pentagramme inversé.</a:t>
            </a:r>
            <a:endParaRPr lang="en-CA" dirty="0"/>
          </a:p>
        </p:txBody>
      </p:sp>
      <p:sp>
        <p:nvSpPr>
          <p:cNvPr id="3" name="TextBox 2"/>
          <p:cNvSpPr txBox="1"/>
          <p:nvPr/>
        </p:nvSpPr>
        <p:spPr>
          <a:xfrm>
            <a:off x="1643270" y="768626"/>
            <a:ext cx="11237844" cy="1015663"/>
          </a:xfrm>
          <a:prstGeom prst="rect">
            <a:avLst/>
          </a:prstGeom>
          <a:noFill/>
        </p:spPr>
        <p:txBody>
          <a:bodyPr wrap="square" rtlCol="0">
            <a:spAutoFit/>
          </a:bodyPr>
          <a:lstStyle/>
          <a:p>
            <a:r>
              <a:rPr lang="fr-CA" sz="6000" dirty="0">
                <a:latin typeface="Castellar" panose="020A0402060406010301" pitchFamily="18" charset="0"/>
              </a:rPr>
              <a:t>Pentagramme inversé </a:t>
            </a:r>
          </a:p>
        </p:txBody>
      </p:sp>
      <p:pic>
        <p:nvPicPr>
          <p:cNvPr id="5122" name="Picture 2" descr="Image result for satanic ritu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7674" y="1623327"/>
            <a:ext cx="2546764" cy="230965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965" y="2321997"/>
            <a:ext cx="2032785" cy="161098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satanic rituals"/>
          <p:cNvPicPr>
            <a:picLocks noChangeAspect="1" noChangeArrowheads="1"/>
          </p:cNvPicPr>
          <p:nvPr/>
        </p:nvPicPr>
        <p:blipFill rotWithShape="1">
          <a:blip r:embed="rId4">
            <a:extLst>
              <a:ext uri="{28A0092B-C50C-407E-A947-70E740481C1C}">
                <a14:useLocalDpi xmlns:a14="http://schemas.microsoft.com/office/drawing/2010/main" val="0"/>
              </a:ext>
            </a:extLst>
          </a:blip>
          <a:srcRect t="12183" r="364" b="11064"/>
          <a:stretch/>
        </p:blipFill>
        <p:spPr bwMode="auto">
          <a:xfrm>
            <a:off x="9927188" y="4051959"/>
            <a:ext cx="2050732" cy="152988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inverted pentagram with go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192" y="4051959"/>
            <a:ext cx="2503760" cy="245994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inverted pentagram usa medal"/>
          <p:cNvPicPr>
            <a:picLocks noChangeAspect="1" noChangeArrowheads="1"/>
          </p:cNvPicPr>
          <p:nvPr/>
        </p:nvPicPr>
        <p:blipFill rotWithShape="1">
          <a:blip r:embed="rId6">
            <a:extLst>
              <a:ext uri="{28A0092B-C50C-407E-A947-70E740481C1C}">
                <a14:useLocalDpi xmlns:a14="http://schemas.microsoft.com/office/drawing/2010/main" val="0"/>
              </a:ext>
            </a:extLst>
          </a:blip>
          <a:srcRect t="14163" r="658"/>
          <a:stretch/>
        </p:blipFill>
        <p:spPr bwMode="auto">
          <a:xfrm>
            <a:off x="1564861" y="4982580"/>
            <a:ext cx="3949148" cy="1823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345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22" y="1593000"/>
            <a:ext cx="10972800" cy="2308324"/>
          </a:xfrm>
          <a:prstGeom prst="rect">
            <a:avLst/>
          </a:prstGeom>
        </p:spPr>
        <p:txBody>
          <a:bodyPr wrap="square">
            <a:spAutoFit/>
          </a:bodyPr>
          <a:lstStyle/>
          <a:p>
            <a:pPr marL="285750" indent="-285750">
              <a:buFont typeface="Arial" panose="020B0604020202020204" pitchFamily="34" charset="0"/>
              <a:buChar char="•"/>
            </a:pPr>
            <a:r>
              <a:rPr lang="fr-CA" dirty="0">
                <a:ea typeface="Calibri" panose="020F0502020204030204" pitchFamily="34" charset="0"/>
                <a:cs typeface="Times New Roman" panose="02020603050405020304" pitchFamily="18" charset="0"/>
              </a:rPr>
              <a:t>Le pentagramme a été connu pour être utilisé pour représenter le Christ et le christianisme. Comme une réponse minant au christianisme, on croit généralement que l'Église de Satan a répondu avec le pentagramme inversé. La signification du symbole du pentagramme inversé, donc, est un coup direct au christianisme et à Dieu. </a:t>
            </a:r>
          </a:p>
          <a:p>
            <a:pPr marL="285750" indent="-285750">
              <a:buFont typeface="Arial" panose="020B0604020202020204" pitchFamily="34" charset="0"/>
              <a:buChar char="•"/>
            </a:pPr>
            <a:endParaRPr lang="fr-CA" dirty="0">
              <a:cs typeface="Times New Roman" panose="02020603050405020304" pitchFamily="18" charset="0"/>
            </a:endParaRPr>
          </a:p>
          <a:p>
            <a:pPr marL="285750" indent="-285750">
              <a:buFont typeface="Arial" panose="020B0604020202020204" pitchFamily="34" charset="0"/>
              <a:buChar char="•"/>
            </a:pPr>
            <a:r>
              <a:rPr lang="fr-CA" dirty="0"/>
              <a:t>Un exemple d’un autre symbole qui a été inversé pour changer/contredire sa signification entièrement est celui du symbole universel de la bonne fortune, le Swastika. Hitler lui-même a choisi le symbole pour représenter le parti nazi, mais l'a incliné sur un point. </a:t>
            </a:r>
            <a:endParaRPr lang="en-CA" dirty="0"/>
          </a:p>
        </p:txBody>
      </p:sp>
      <p:sp>
        <p:nvSpPr>
          <p:cNvPr id="3" name="AutoShape 2" descr="Image result for swastika"/>
          <p:cNvSpPr>
            <a:spLocks noChangeAspect="1" noChangeArrowheads="1"/>
          </p:cNvSpPr>
          <p:nvPr/>
        </p:nvSpPr>
        <p:spPr bwMode="auto">
          <a:xfrm>
            <a:off x="1586810" y="4291560"/>
            <a:ext cx="1925016" cy="19250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6148" name="Picture 4" descr="Image result for swasti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065" y="4676177"/>
            <a:ext cx="1833057" cy="184222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swasti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599" y="4833014"/>
            <a:ext cx="1455227" cy="149680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8791" y="4833014"/>
            <a:ext cx="1528549" cy="1528549"/>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Image result for pentagr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677" y="4676177"/>
            <a:ext cx="1801504" cy="18015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Image result for 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6587" y="4800752"/>
            <a:ext cx="1528549" cy="1528549"/>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Image result for inverted pentagram 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22542" y="4578288"/>
            <a:ext cx="1973476" cy="197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658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TM04033937[[fn=Vapor Trail]]</Template>
  <TotalTime>3635</TotalTime>
  <Words>793</Words>
  <Application>Microsoft Office PowerPoint</Application>
  <PresentationFormat>Widescreen</PresentationFormat>
  <Paragraphs>53</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Castellar</vt:lpstr>
      <vt:lpstr>Century Gothic</vt:lpstr>
      <vt:lpstr>Myanmar Text</vt:lpstr>
      <vt:lpstr>Times New Roman</vt:lpstr>
      <vt:lpstr>Vapor Trail</vt:lpstr>
      <vt:lpstr>Le symbolisme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symbolisme</dc:title>
  <dc:creator>Jessica Chiappetta</dc:creator>
  <cp:lastModifiedBy>Winnipeg School Division</cp:lastModifiedBy>
  <cp:revision>35</cp:revision>
  <dcterms:created xsi:type="dcterms:W3CDTF">2017-04-17T04:55:43Z</dcterms:created>
  <dcterms:modified xsi:type="dcterms:W3CDTF">2017-04-25T20:54:57Z</dcterms:modified>
</cp:coreProperties>
</file>